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61" r:id="rId2"/>
    <p:sldId id="258" r:id="rId3"/>
    <p:sldId id="274" r:id="rId4"/>
    <p:sldId id="294" r:id="rId5"/>
    <p:sldId id="262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95" r:id="rId15"/>
    <p:sldId id="285" r:id="rId16"/>
    <p:sldId id="286" r:id="rId17"/>
    <p:sldId id="287" r:id="rId18"/>
    <p:sldId id="288" r:id="rId19"/>
    <p:sldId id="290" r:id="rId20"/>
    <p:sldId id="289" r:id="rId21"/>
    <p:sldId id="291" r:id="rId22"/>
    <p:sldId id="292" r:id="rId23"/>
    <p:sldId id="293" r:id="rId24"/>
    <p:sldId id="259" r:id="rId25"/>
    <p:sldId id="296" r:id="rId26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howGuides="1">
      <p:cViewPr varScale="1">
        <p:scale>
          <a:sx n="114" d="100"/>
          <a:sy n="114" d="100"/>
        </p:scale>
        <p:origin x="41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B74AB-60A9-444B-88A7-2F61AC34561E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88BBD-D753-4995-95A6-0C531419863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582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99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547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01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97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86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22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61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700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787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71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146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1">
                <a:lumMod val="20000"/>
                <a:lumOff val="80000"/>
              </a:schemeClr>
            </a:gs>
            <a:gs pos="70000">
              <a:schemeClr val="tx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EE66B-4E73-4052-8643-359E9EF5DEEA}" type="datetimeFigureOut">
              <a:rPr lang="pl-PL" smtClean="0"/>
              <a:pPr/>
              <a:t>2017-06-29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BC34B-D440-404C-BB55-CD19EAC4C51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23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Najważniejsze inwestycje  drogowe </a:t>
            </a:r>
            <a:br>
              <a:rPr lang="pl-PL" b="1" dirty="0"/>
            </a:br>
            <a:r>
              <a:rPr lang="pl-PL" b="1" dirty="0"/>
              <a:t>w 2016 roku</a:t>
            </a:r>
          </a:p>
        </p:txBody>
      </p:sp>
    </p:spTree>
    <p:extLst>
      <p:ext uri="{BB962C8B-B14F-4D97-AF65-F5344CB8AC3E}">
        <p14:creationId xmlns:p14="http://schemas.microsoft.com/office/powerpoint/2010/main" val="35339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Przebudowa ciągu drogowego </a:t>
            </a:r>
            <a:r>
              <a:rPr lang="pl-PL" b="1" dirty="0" err="1"/>
              <a:t>Kuligów-Józefów-Kowalicha-Marianów</a:t>
            </a:r>
            <a:r>
              <a:rPr lang="pl-PL" b="1" dirty="0"/>
              <a:t> (Dąbrówka)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464152" y="2708920"/>
            <a:ext cx="4176464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Wykonanie projektu,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wykonanie ścieku, opornika, frezowanie, zakup i ułożenie masy asfaltowej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460 163,02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M\Desktop\prezentacja\inwestycje\inwestycje zima 2016\jazda 7.XI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844824"/>
            <a:ext cx="6957993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1904" y="548680"/>
            <a:ext cx="6350496" cy="185821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Projekt przebudowy wraz z przebudową drogi powiatowej nr 4214W (Majdan-Poświętne)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456040" y="3356992"/>
            <a:ext cx="4176464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Dokumentacja techniczna, wykonanie </a:t>
            </a:r>
            <a:r>
              <a:rPr lang="pl-PL" sz="2400" noProof="0" dirty="0">
                <a:latin typeface="+mj-lt"/>
                <a:ea typeface="+mj-ea"/>
                <a:cs typeface="+mj-cs"/>
              </a:rPr>
              <a:t>przebudowy na odcinku 2144 mb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1 790 156,71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M\Desktop\19512287_1492508167467894_121974069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188640"/>
            <a:ext cx="4824536" cy="6432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Przebudowa drogi powiatowej nr 4344W</a:t>
            </a:r>
            <a:br>
              <a:rPr lang="pl-PL" b="1" dirty="0"/>
            </a:br>
            <a:r>
              <a:rPr lang="pl-PL" b="1" dirty="0"/>
              <a:t>(Jadów-Myszadła)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464152" y="2420888"/>
            <a:ext cx="4176464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Poszerzenie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jezdni na odcinku 2880 mb, budowa 280 mb chodnika, budowa 86 mb przepustów, projekt przebudowy drogi za </a:t>
            </a:r>
            <a:r>
              <a:rPr kumimoji="0" lang="pl-PL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Myszadłami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przebudowa ok. 950 mb drogi, budowa chodnika w ul. Jana Pawła II, prace porządkowe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1 319 153,15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2F5A076-39D1-4CD0-96C9-47EF32CBB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72815"/>
            <a:ext cx="6912768" cy="45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Rozbudowa drogi powiatowej nr 4334W</a:t>
            </a:r>
            <a:br>
              <a:rPr lang="pl-PL" b="1" dirty="0"/>
            </a:br>
            <a:r>
              <a:rPr lang="pl-PL" b="1" dirty="0"/>
              <a:t>(gm. Klembów, </a:t>
            </a:r>
            <a:r>
              <a:rPr lang="pl-PL" b="1" dirty="0" err="1"/>
              <a:t>msc</a:t>
            </a:r>
            <a:r>
              <a:rPr lang="pl-PL" b="1" dirty="0"/>
              <a:t>. Ostrówek)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3359696" y="1628800"/>
            <a:ext cx="828092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Budowa ronda, budowa kładki dla pieszych, przebudowa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urządzeń </a:t>
            </a:r>
            <a:r>
              <a:rPr lang="pl-PL" sz="2400" dirty="0">
                <a:latin typeface="+mj-lt"/>
                <a:ea typeface="+mj-ea"/>
                <a:cs typeface="+mj-cs"/>
              </a:rPr>
              <a:t>elektrycznych, rozbudowa drogi na dł. 880 mb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2 037 232,22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M\Desktop\19576081_1898750810337636_48762918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417638"/>
            <a:ext cx="2880320" cy="5130069"/>
          </a:xfrm>
          <a:prstGeom prst="rect">
            <a:avLst/>
          </a:prstGeom>
          <a:noFill/>
        </p:spPr>
      </p:pic>
      <p:pic>
        <p:nvPicPr>
          <p:cNvPr id="5123" name="Picture 3" descr="C:\Users\M\Desktop\19511774_1898750713670979_9848223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6" y="3429000"/>
            <a:ext cx="5472608" cy="3072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5529CC-5913-4296-AA72-42D3FA82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700808"/>
            <a:ext cx="10972800" cy="1503040"/>
          </a:xfrm>
        </p:spPr>
        <p:txBody>
          <a:bodyPr>
            <a:normAutofit/>
          </a:bodyPr>
          <a:lstStyle/>
          <a:p>
            <a:r>
              <a:rPr lang="pl-PL" dirty="0"/>
              <a:t>Ogółem na remonty i inwestycje drogowe </a:t>
            </a:r>
            <a:br>
              <a:rPr lang="pl-PL" dirty="0"/>
            </a:br>
            <a:r>
              <a:rPr lang="pl-PL" dirty="0"/>
              <a:t>w 2016 roku wydano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D44311C9-4E29-42DB-969E-90147E997BE1}"/>
              </a:ext>
            </a:extLst>
          </p:cNvPr>
          <p:cNvSpPr/>
          <p:nvPr/>
        </p:nvSpPr>
        <p:spPr>
          <a:xfrm>
            <a:off x="335360" y="3529460"/>
            <a:ext cx="11665296" cy="9436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9ED262-D864-48DC-83C4-2EAFB856A80E}"/>
              </a:ext>
            </a:extLst>
          </p:cNvPr>
          <p:cNvSpPr txBox="1"/>
          <p:nvPr/>
        </p:nvSpPr>
        <p:spPr>
          <a:xfrm>
            <a:off x="461981" y="3493457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FFFF00"/>
                </a:solidFill>
              </a:rPr>
              <a:t>27 176 972,45 zł</a:t>
            </a:r>
          </a:p>
        </p:txBody>
      </p:sp>
    </p:spTree>
    <p:extLst>
      <p:ext uri="{BB962C8B-B14F-4D97-AF65-F5344CB8AC3E}">
        <p14:creationId xmlns:p14="http://schemas.microsoft.com/office/powerpoint/2010/main" val="18279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63552" y="270892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Wydatki niewygasające</a:t>
            </a:r>
          </a:p>
        </p:txBody>
      </p:sp>
    </p:spTree>
    <p:extLst>
      <p:ext uri="{BB962C8B-B14F-4D97-AF65-F5344CB8AC3E}">
        <p14:creationId xmlns:p14="http://schemas.microsoft.com/office/powerpoint/2010/main" val="353395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Modernizacja skrzyżowania w ul. Wileńskiej </a:t>
            </a:r>
            <a:br>
              <a:rPr lang="pl-PL" b="1" dirty="0"/>
            </a:br>
            <a:r>
              <a:rPr lang="pl-PL" b="1" dirty="0"/>
              <a:t>i ul. Ogrodowej (Wołomin)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320136" y="1628800"/>
            <a:ext cx="4608512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pl-PL" sz="2000" dirty="0"/>
              <a:t>Przebudowa istniejącego skrzyżowania o nieczytelnej geometrii na rondo znacząco poprawiające czytelność organizacji ruchu i tym samym wpływające na poprawę bezpieczeństwa jak i na wizerunek centrum Wołomina.</a:t>
            </a:r>
          </a:p>
          <a:p>
            <a:pPr lvl="0" algn="just">
              <a:spcBef>
                <a:spcPct val="0"/>
              </a:spcBef>
              <a:defRPr/>
            </a:pPr>
            <a:endParaRPr lang="pl-PL" sz="2400" b="1" baseline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909 611</a:t>
            </a: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zł</a:t>
            </a:r>
            <a:br>
              <a:rPr lang="pl-PL" sz="2400" b="1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br>
              <a:rPr lang="pl-PL" sz="2400" b="1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pl-PL" sz="2400" b="1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Przyczyną</a:t>
            </a:r>
            <a: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opóźnienia była konieczność zlikwidowania kolizji z liniami energetycznymi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M\Desktop\prezentacja\DSC_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916832"/>
            <a:ext cx="6753515" cy="4473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98178"/>
          </a:xfrm>
        </p:spPr>
        <p:txBody>
          <a:bodyPr>
            <a:noAutofit/>
          </a:bodyPr>
          <a:lstStyle/>
          <a:p>
            <a:r>
              <a:rPr lang="pl-PL" sz="3600" b="1" dirty="0"/>
              <a:t>Projekt przebudowy drogi powiatowej nr 4316W </a:t>
            </a:r>
            <a:br>
              <a:rPr lang="pl-PL" sz="3600" b="1" dirty="0"/>
            </a:br>
            <a:r>
              <a:rPr lang="pl-PL" sz="3600" b="1" dirty="0"/>
              <a:t>(gm. Wołomin, od ronda w Majdanie do cmentarza)</a:t>
            </a:r>
            <a:endParaRPr lang="pl-PL" sz="36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320136" y="1628800"/>
            <a:ext cx="4608512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400" dirty="0"/>
              <a:t>Budowa chodnika i ścieżki rowerowej (na części odcinka nawierzchnia ścieżki rowerowej –asfaltowa) na odcinku 1239 </a:t>
            </a:r>
            <a:r>
              <a:rPr lang="pl-PL" sz="2400" dirty="0" err="1"/>
              <a:t>mb</a:t>
            </a:r>
            <a:r>
              <a:rPr lang="pl-PL" sz="2400" dirty="0"/>
              <a:t> wraz z budową odwodnienia i przebudową skrzyżowania z ul. Graniczną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 886678,37 zł</a:t>
            </a:r>
            <a:b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br>
              <a:rPr lang="pl-PL" sz="2400" b="1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pl-PL" sz="2400" b="1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Przyczyną</a:t>
            </a:r>
            <a: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opóźnienia była konieczność ustalenia na nowo przebiegu granic nieruchomości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M\Desktop\19576121_1492490514136326_10994506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2132856"/>
            <a:ext cx="5973637" cy="3891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Projekt i budowa ronda na skrzyżowaniu ulic Warszawskiej i Kościuszki (Tłuszcz)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320136" y="1628800"/>
            <a:ext cx="4608512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pl-PL" sz="2400" dirty="0"/>
              <a:t>Przebudowa istniejącego skrzyżowania na rondo i tym samym poprawę bezpieczeństwa użytkowników ruchu oraz znaczący wpływ na poprawę wizerunku miasta Tłuszcza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1 559 949 zł</a:t>
            </a:r>
            <a:b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br>
              <a:rPr lang="pl-PL" sz="2400" b="1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pl-PL" sz="2400" b="1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Przyczyną</a:t>
            </a:r>
            <a: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opóźnienia była uprawomocnienie się decyzji ZRID 30.10.2016 </a:t>
            </a:r>
            <a:b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(roboty mogły rozpocząć się dopiero po sezonie zimowym)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scontent-waw1-1.xx.fbcdn.net/v/t34.0-12/19512254_1547847748623103_131954634_n.jpg?oh=0e9ad5596efb2bc7b50df21bcc0134cc&amp;oe=5955ECC2">
            <a:extLst>
              <a:ext uri="{FF2B5EF4-FFF2-40B4-BE49-F238E27FC236}">
                <a16:creationId xmlns:a16="http://schemas.microsoft.com/office/drawing/2014/main" id="{F2E4088D-4364-4F5A-8A68-8663983A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276872"/>
            <a:ext cx="6108171" cy="34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63952" y="341784"/>
            <a:ext cx="5918448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Przebudowa mostu w ciągu drogi powiatowej nr 4314W (Poświętne - Turze)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624239" y="1772816"/>
            <a:ext cx="3960440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pl-PL" sz="2400" dirty="0"/>
              <a:t>Rozebranie istniejącego mostu i budowa nowego mostu z uwzględnieniem chodnika (brak chodnika na starym moście) 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1 498 266,17 zł</a:t>
            </a:r>
            <a:b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b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Przyczyną opóźnienia były negocjacje z właścicielem sąsiadującej nieruchomości w celu najlepszego zabezpieczenia budynków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62CC38-BA5F-40A1-ABF7-AF7000596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0" y="274638"/>
            <a:ext cx="5127335" cy="28996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E0233E8-FDB8-4CEB-82EC-D0313EF61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5045"/>
            <a:ext cx="512933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accent1">
                <a:lumMod val="20000"/>
                <a:lumOff val="80000"/>
              </a:schemeClr>
            </a:gs>
            <a:gs pos="61000">
              <a:schemeClr val="tx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pl-PL" dirty="0"/>
              <a:t>Wyremontowane nawierzchnie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C089794-9519-4D30-B5A4-49A51A9A9042}"/>
              </a:ext>
            </a:extLst>
          </p:cNvPr>
          <p:cNvSpPr txBox="1"/>
          <p:nvPr/>
        </p:nvSpPr>
        <p:spPr>
          <a:xfrm>
            <a:off x="4583832" y="2343651"/>
            <a:ext cx="3240360" cy="1877437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W 2016 roku wykonano </a:t>
            </a:r>
          </a:p>
          <a:p>
            <a:pPr algn="ctr"/>
            <a:r>
              <a:rPr lang="pl-PL" sz="2000" b="1" dirty="0"/>
              <a:t>własnymi siłami WID</a:t>
            </a:r>
            <a:br>
              <a:rPr lang="pl-PL" sz="2000" b="1" dirty="0"/>
            </a:br>
            <a:r>
              <a:rPr lang="pl-PL" sz="3600" b="1" dirty="0">
                <a:solidFill>
                  <a:srgbClr val="FFFF00"/>
                </a:solidFill>
              </a:rPr>
              <a:t>17 725 </a:t>
            </a:r>
            <a:r>
              <a:rPr lang="pl-PL" sz="3600" b="1" dirty="0" err="1">
                <a:solidFill>
                  <a:srgbClr val="FFFF00"/>
                </a:solidFill>
              </a:rPr>
              <a:t>mb</a:t>
            </a:r>
            <a:r>
              <a:rPr lang="pl-PL" sz="3600" b="1" dirty="0">
                <a:solidFill>
                  <a:srgbClr val="FFFF00"/>
                </a:solidFill>
              </a:rPr>
              <a:t> </a:t>
            </a:r>
            <a:br>
              <a:rPr lang="pl-PL" sz="3600" b="1" dirty="0">
                <a:solidFill>
                  <a:srgbClr val="FF0000"/>
                </a:solidFill>
              </a:rPr>
            </a:br>
            <a:r>
              <a:rPr lang="pl-PL" sz="2000" dirty="0"/>
              <a:t>nakładek bitumicznych </a:t>
            </a:r>
            <a:br>
              <a:rPr lang="pl-PL" sz="2000" dirty="0"/>
            </a:br>
            <a:r>
              <a:rPr lang="pl-PL" sz="2000" dirty="0"/>
              <a:t>na drogi powiatowe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448F274-FFF1-47EF-AB13-08199BDBE142}"/>
              </a:ext>
            </a:extLst>
          </p:cNvPr>
          <p:cNvSpPr txBox="1"/>
          <p:nvPr/>
        </p:nvSpPr>
        <p:spPr>
          <a:xfrm>
            <a:off x="335360" y="2492896"/>
            <a:ext cx="3312368" cy="156966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W 2016 roku przebudowano /wyremontowano</a:t>
            </a:r>
            <a:br>
              <a:rPr lang="pl-PL" sz="2000" b="1" dirty="0"/>
            </a:br>
            <a:r>
              <a:rPr lang="pl-PL" sz="3600" b="1" dirty="0">
                <a:solidFill>
                  <a:srgbClr val="FFFF00"/>
                </a:solidFill>
              </a:rPr>
              <a:t>11 714 </a:t>
            </a:r>
            <a:r>
              <a:rPr lang="pl-PL" sz="3600" b="1" dirty="0" err="1">
                <a:solidFill>
                  <a:srgbClr val="FFFF00"/>
                </a:solidFill>
              </a:rPr>
              <a:t>mb</a:t>
            </a:r>
            <a:r>
              <a:rPr lang="pl-PL" sz="3600" b="1" dirty="0">
                <a:solidFill>
                  <a:srgbClr val="FFFF00"/>
                </a:solidFill>
              </a:rPr>
              <a:t> </a:t>
            </a:r>
            <a:br>
              <a:rPr lang="pl-PL" sz="3600" b="1" dirty="0">
                <a:solidFill>
                  <a:srgbClr val="FF0000"/>
                </a:solidFill>
              </a:rPr>
            </a:br>
            <a:r>
              <a:rPr lang="pl-PL" sz="2000" dirty="0"/>
              <a:t>dróg powiatowych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1AF1A6F-CB8D-4E16-AAC9-E1EA923712A4}"/>
              </a:ext>
            </a:extLst>
          </p:cNvPr>
          <p:cNvSpPr txBox="1"/>
          <p:nvPr/>
        </p:nvSpPr>
        <p:spPr>
          <a:xfrm>
            <a:off x="8760296" y="2502767"/>
            <a:ext cx="3240360" cy="1538883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pl-PL" sz="2000" b="1" dirty="0"/>
            </a:br>
            <a:r>
              <a:rPr lang="pl-PL" sz="5400" b="1" dirty="0">
                <a:solidFill>
                  <a:srgbClr val="FFFF00"/>
                </a:solidFill>
              </a:rPr>
              <a:t>29 439 </a:t>
            </a:r>
            <a:r>
              <a:rPr lang="pl-PL" sz="5400" b="1" dirty="0" err="1">
                <a:solidFill>
                  <a:srgbClr val="FFFF00"/>
                </a:solidFill>
              </a:rPr>
              <a:t>mb</a:t>
            </a:r>
            <a:r>
              <a:rPr lang="pl-PL" sz="5400" b="1" dirty="0">
                <a:solidFill>
                  <a:srgbClr val="FFFF00"/>
                </a:solidFill>
              </a:rPr>
              <a:t> </a:t>
            </a:r>
            <a:br>
              <a:rPr lang="pl-PL" sz="3600" b="1" dirty="0">
                <a:solidFill>
                  <a:srgbClr val="FF0000"/>
                </a:solidFill>
              </a:rPr>
            </a:br>
            <a:endParaRPr lang="pl-PL" sz="2000" dirty="0"/>
          </a:p>
        </p:txBody>
      </p:sp>
      <p:sp>
        <p:nvSpPr>
          <p:cNvPr id="5" name="Znak plus 4">
            <a:extLst>
              <a:ext uri="{FF2B5EF4-FFF2-40B4-BE49-F238E27FC236}">
                <a16:creationId xmlns:a16="http://schemas.microsoft.com/office/drawing/2014/main" id="{D49FE852-6306-4114-A07A-309BF7D91471}"/>
              </a:ext>
            </a:extLst>
          </p:cNvPr>
          <p:cNvSpPr/>
          <p:nvPr/>
        </p:nvSpPr>
        <p:spPr>
          <a:xfrm>
            <a:off x="3719736" y="2852936"/>
            <a:ext cx="792088" cy="792088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ówna się 5">
            <a:extLst>
              <a:ext uri="{FF2B5EF4-FFF2-40B4-BE49-F238E27FC236}">
                <a16:creationId xmlns:a16="http://schemas.microsoft.com/office/drawing/2014/main" id="{B9806D84-3E49-4324-BE7F-FADB30142C48}"/>
              </a:ext>
            </a:extLst>
          </p:cNvPr>
          <p:cNvSpPr/>
          <p:nvPr/>
        </p:nvSpPr>
        <p:spPr>
          <a:xfrm>
            <a:off x="7896200" y="2996952"/>
            <a:ext cx="792088" cy="576064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2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63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Najważniejsze inwestycje kubaturowe w 2016 roku</a:t>
            </a:r>
          </a:p>
        </p:txBody>
      </p:sp>
    </p:spTree>
    <p:extLst>
      <p:ext uri="{BB962C8B-B14F-4D97-AF65-F5344CB8AC3E}">
        <p14:creationId xmlns:p14="http://schemas.microsoft.com/office/powerpoint/2010/main" val="35339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485800"/>
            <a:ext cx="12144672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Adaptacja budynku na potrzeby ZSS w Radzyminie wraz z budową nowego skrzydła na cele administracyjno-biurowe (Radzymin)</a:t>
            </a: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zadanie wieloletnie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824192" y="5661248"/>
            <a:ext cx="4160393" cy="694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w 2016: </a:t>
            </a: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1 484 824,59 zł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pl-PL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ałkowity</a:t>
            </a:r>
            <a:r>
              <a:rPr kumimoji="0" lang="pl-PL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5 563 991,86 zł 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865A22B-7956-42D0-9B13-D3D787A57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01855"/>
            <a:ext cx="6473262" cy="428748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460B0D0-14E1-44C7-BE4B-AA1F06974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201855"/>
            <a:ext cx="5087885" cy="336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384" y="47667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Rozbudowa budynku LO w Radzyminie wraz z salą gimnastyczną (Radzymin)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zadanie wieloletnie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813256" y="5573788"/>
            <a:ext cx="4160393" cy="879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 2016: </a:t>
            </a: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4 976 396,52zł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całkowity: </a:t>
            </a:r>
            <a:r>
              <a:rPr kumimoji="0" lang="pl-PL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9 023 765,22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D46D564-730B-4169-81A7-B75AC3E69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61" y="2420888"/>
            <a:ext cx="4039813" cy="26757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124863E-B90D-47F9-BD3C-7D5EC4706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3" y="1833400"/>
            <a:ext cx="7352726" cy="45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7602" y="18864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Budowa bazy dla </a:t>
            </a:r>
            <a:r>
              <a:rPr lang="pl-PL" b="1" dirty="0" err="1"/>
              <a:t>WiD</a:t>
            </a:r>
            <a:r>
              <a:rPr lang="pl-PL" b="1" dirty="0"/>
              <a:t> w Zagościńcu (Wołomin)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zadanie wieloletnie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699648" y="6021288"/>
            <a:ext cx="4160393" cy="768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</a:t>
            </a: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2016: 1 350 990,98 zł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całkowity: 2 100 000 zł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C76202-669A-43E2-A94E-8A56E2491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13384"/>
            <a:ext cx="7942847" cy="526084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3895AB2-A2DA-4B7D-A3CA-055B5B04D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15" y="836712"/>
            <a:ext cx="3664826" cy="242735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4EFAD36-0FD3-4142-82C9-536861A47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16" y="3429000"/>
            <a:ext cx="3664825" cy="24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67408" y="1358769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Starostwo Powiatowe w 2016 roku </a:t>
            </a:r>
            <a:br>
              <a:rPr lang="pl-PL" dirty="0"/>
            </a:br>
            <a:r>
              <a:rPr lang="pl-PL" b="1" dirty="0">
                <a:solidFill>
                  <a:srgbClr val="FFFF00"/>
                </a:solidFill>
              </a:rPr>
              <a:t>odtworzyło 8200 </a:t>
            </a:r>
            <a:r>
              <a:rPr lang="pl-PL" b="1" dirty="0" err="1">
                <a:solidFill>
                  <a:srgbClr val="FFFF00"/>
                </a:solidFill>
              </a:rPr>
              <a:t>mb</a:t>
            </a:r>
            <a:r>
              <a:rPr lang="pl-PL" b="1" dirty="0">
                <a:solidFill>
                  <a:srgbClr val="FFFF00"/>
                </a:solidFill>
              </a:rPr>
              <a:t> rowów przydrożnych</a:t>
            </a:r>
          </a:p>
        </p:txBody>
      </p:sp>
      <p:pic>
        <p:nvPicPr>
          <p:cNvPr id="3074" name="Picture 2" descr="C:\Users\A0809\Desktop\rowy00008_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531">
            <a:off x="4995766" y="601396"/>
            <a:ext cx="1370825" cy="2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7408" y="786287"/>
            <a:ext cx="5908581" cy="935294"/>
          </a:xfrm>
        </p:spPr>
        <p:txBody>
          <a:bodyPr>
            <a:noAutofit/>
          </a:bodyPr>
          <a:lstStyle/>
          <a:p>
            <a:pPr algn="l"/>
            <a:r>
              <a:rPr lang="pl-PL" sz="2000" b="1" dirty="0"/>
              <a:t>Odtworzenie rowów przydrożnych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266198" y="1199309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Starostwo Powiatowe w 2016 roku  </a:t>
            </a:r>
            <a:br>
              <a:rPr lang="pl-PL" dirty="0"/>
            </a:br>
            <a:r>
              <a:rPr lang="pl-PL" dirty="0"/>
              <a:t>uporządkowało </a:t>
            </a:r>
            <a:r>
              <a:rPr lang="pl-PL" b="1" dirty="0">
                <a:solidFill>
                  <a:srgbClr val="FFFF00"/>
                </a:solidFill>
              </a:rPr>
              <a:t>30 </a:t>
            </a:r>
            <a:r>
              <a:rPr lang="pl-PL" b="1" dirty="0" err="1">
                <a:solidFill>
                  <a:srgbClr val="FFFF00"/>
                </a:solidFill>
              </a:rPr>
              <a:t>kmb</a:t>
            </a:r>
            <a:r>
              <a:rPr lang="pl-PL" b="1" dirty="0">
                <a:solidFill>
                  <a:srgbClr val="FFFF00"/>
                </a:solidFill>
              </a:rPr>
              <a:t> poboczy </a:t>
            </a:r>
          </a:p>
        </p:txBody>
      </p:sp>
      <p:pic>
        <p:nvPicPr>
          <p:cNvPr id="3075" name="Picture 3" descr="C:\Users\A0809\Desktop\080806104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58">
            <a:off x="7040308" y="1269011"/>
            <a:ext cx="1334677" cy="17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ytuł 1"/>
          <p:cNvSpPr txBox="1">
            <a:spLocks/>
          </p:cNvSpPr>
          <p:nvPr/>
        </p:nvSpPr>
        <p:spPr>
          <a:xfrm>
            <a:off x="6769208" y="600275"/>
            <a:ext cx="5137950" cy="62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1" dirty="0"/>
              <a:t>Obustronne mechaniczne ścinanie poboczy</a:t>
            </a:r>
            <a:endParaRPr lang="pl-PL" sz="2000" b="1" dirty="0">
              <a:solidFill>
                <a:srgbClr val="FF0000"/>
              </a:solidFill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B745BF8-A883-4787-84CD-78024E7F659A}"/>
              </a:ext>
            </a:extLst>
          </p:cNvPr>
          <p:cNvSpPr txBox="1">
            <a:spLocks/>
          </p:cNvSpPr>
          <p:nvPr/>
        </p:nvSpPr>
        <p:spPr>
          <a:xfrm>
            <a:off x="-24680" y="172500"/>
            <a:ext cx="4688687" cy="736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Przykładowe pozostałe zadania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7F3886A0-B7AF-498F-BB99-48349352FF21}"/>
              </a:ext>
            </a:extLst>
          </p:cNvPr>
          <p:cNvSpPr txBox="1">
            <a:spLocks/>
          </p:cNvSpPr>
          <p:nvPr/>
        </p:nvSpPr>
        <p:spPr>
          <a:xfrm>
            <a:off x="804223" y="3236622"/>
            <a:ext cx="5137950" cy="1210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1" dirty="0"/>
              <a:t>Bieżące naprawy oraz remonty</a:t>
            </a:r>
          </a:p>
          <a:p>
            <a:pPr algn="r"/>
            <a:r>
              <a:rPr lang="pl-PL" sz="2000" b="1" dirty="0"/>
              <a:t>chodników </a:t>
            </a:r>
            <a:br>
              <a:rPr lang="pl-PL" sz="2000" b="1" dirty="0"/>
            </a:br>
            <a:r>
              <a:rPr lang="pl-PL" sz="1800" dirty="0"/>
              <a:t>Starostwo Powiatowe w 2016 roku </a:t>
            </a:r>
            <a:br>
              <a:rPr lang="pl-PL" sz="1800" dirty="0"/>
            </a:br>
            <a:r>
              <a:rPr lang="pl-PL" sz="1800" b="1" dirty="0">
                <a:solidFill>
                  <a:srgbClr val="FFFF00"/>
                </a:solidFill>
              </a:rPr>
              <a:t>wykonało naprawy chodników za łączną kwotę</a:t>
            </a:r>
            <a:br>
              <a:rPr lang="pl-PL" sz="1800" b="1" dirty="0">
                <a:solidFill>
                  <a:srgbClr val="FFFF00"/>
                </a:solidFill>
              </a:rPr>
            </a:br>
            <a:r>
              <a:rPr lang="pl-PL" sz="1800" b="1" dirty="0">
                <a:solidFill>
                  <a:srgbClr val="FFFF00"/>
                </a:solidFill>
              </a:rPr>
              <a:t>362 071,27 zł</a:t>
            </a:r>
          </a:p>
          <a:p>
            <a:pPr algn="r"/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budujesz.info/pliki/image/foto/srednie/plik531f0b46092b7.jpg">
            <a:extLst>
              <a:ext uri="{FF2B5EF4-FFF2-40B4-BE49-F238E27FC236}">
                <a16:creationId xmlns:a16="http://schemas.microsoft.com/office/drawing/2014/main" id="{2B18ADDE-7BD4-4B38-8823-09F5A0716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0372">
            <a:off x="445102" y="2500818"/>
            <a:ext cx="1827504" cy="121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4ACC048D-1243-49A7-8577-BD51192D0197}"/>
              </a:ext>
            </a:extLst>
          </p:cNvPr>
          <p:cNvSpPr txBox="1">
            <a:spLocks/>
          </p:cNvSpPr>
          <p:nvPr/>
        </p:nvSpPr>
        <p:spPr>
          <a:xfrm>
            <a:off x="6691173" y="4832857"/>
            <a:ext cx="4819152" cy="1362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1" dirty="0"/>
              <a:t>Bieżące naprawy nawierzchni</a:t>
            </a:r>
            <a:br>
              <a:rPr lang="pl-PL" sz="2000" b="1" dirty="0"/>
            </a:br>
            <a:r>
              <a:rPr lang="pl-PL" sz="1800" dirty="0"/>
              <a:t>Starostwo Powiatowe w 2016 roku </a:t>
            </a:r>
            <a:br>
              <a:rPr lang="pl-PL" sz="1800" dirty="0"/>
            </a:br>
            <a:r>
              <a:rPr lang="pl-PL" sz="1800" b="1" dirty="0">
                <a:solidFill>
                  <a:srgbClr val="FFFF00"/>
                </a:solidFill>
              </a:rPr>
              <a:t>wykonało naprawy nawierzchni bitumicznych na łącznej pow. 3300 m2 przy użyciu 290 ton masy na zimno oraz 43 ton masy na gorąco </a:t>
            </a:r>
          </a:p>
          <a:p>
            <a:pPr algn="r"/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://bi.gazeta.pl/im/64/d6/10/z17654116V,Naprawa-jezdni-po-zimie.jpg">
            <a:extLst>
              <a:ext uri="{FF2B5EF4-FFF2-40B4-BE49-F238E27FC236}">
                <a16:creationId xmlns:a16="http://schemas.microsoft.com/office/drawing/2014/main" id="{7EC02711-867B-4FE0-A2EA-A72503CB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262">
            <a:off x="7117349" y="3109023"/>
            <a:ext cx="2685512" cy="15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ytuł 1">
            <a:extLst>
              <a:ext uri="{FF2B5EF4-FFF2-40B4-BE49-F238E27FC236}">
                <a16:creationId xmlns:a16="http://schemas.microsoft.com/office/drawing/2014/main" id="{19655B00-18B4-4D02-B44C-5E664B458CFF}"/>
              </a:ext>
            </a:extLst>
          </p:cNvPr>
          <p:cNvSpPr txBox="1">
            <a:spLocks/>
          </p:cNvSpPr>
          <p:nvPr/>
        </p:nvSpPr>
        <p:spPr>
          <a:xfrm>
            <a:off x="1465509" y="5718709"/>
            <a:ext cx="5137950" cy="1210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1" dirty="0"/>
              <a:t>Oznakowanie dróg</a:t>
            </a:r>
            <a:br>
              <a:rPr lang="pl-PL" sz="2000" b="1" dirty="0"/>
            </a:br>
            <a:r>
              <a:rPr lang="pl-PL" sz="1800" dirty="0"/>
              <a:t>Starostwo Powiatowe w 2016 roku </a:t>
            </a:r>
            <a:br>
              <a:rPr lang="pl-PL" sz="1800" dirty="0"/>
            </a:br>
            <a:r>
              <a:rPr lang="pl-PL" sz="1800" b="1" dirty="0">
                <a:solidFill>
                  <a:srgbClr val="FFFF00"/>
                </a:solidFill>
              </a:rPr>
              <a:t>wymieniło lub ustawiło łącznie 793 znaki drogowe</a:t>
            </a:r>
          </a:p>
          <a:p>
            <a:pPr algn="r"/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054" name="Picture 6" descr="http://sklep.sphcredo.pl/475/mini-znaki-drogowe.jpg">
            <a:extLst>
              <a:ext uri="{FF2B5EF4-FFF2-40B4-BE49-F238E27FC236}">
                <a16:creationId xmlns:a16="http://schemas.microsoft.com/office/drawing/2014/main" id="{C735ECF1-37B6-4ADD-B3A0-EEEAEA17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9127">
            <a:off x="527027" y="4496638"/>
            <a:ext cx="2335560" cy="17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8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/>
      <p:bldP spid="17" grpId="0"/>
      <p:bldP spid="16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F29A8-5561-41A0-A2CB-E36A1D4F3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56" y="1844824"/>
            <a:ext cx="6926560" cy="2880320"/>
          </a:xfrm>
        </p:spPr>
        <p:txBody>
          <a:bodyPr>
            <a:normAutofit fontScale="90000"/>
          </a:bodyPr>
          <a:lstStyle/>
          <a:p>
            <a:r>
              <a:rPr lang="pl-PL" sz="4000" b="1" dirty="0"/>
              <a:t>Opracowanie:</a:t>
            </a:r>
            <a:br>
              <a:rPr lang="pl-PL" dirty="0"/>
            </a:br>
            <a:r>
              <a:rPr lang="pl-PL" sz="4000" b="1" dirty="0"/>
              <a:t>Wydział Kultury, Promocji i Sportu</a:t>
            </a:r>
            <a:br>
              <a:rPr lang="pl-PL" sz="4000" dirty="0"/>
            </a:br>
            <a:r>
              <a:rPr lang="pl-PL" sz="3600" i="1" dirty="0"/>
              <a:t>na podstawie danych</a:t>
            </a:r>
            <a:br>
              <a:rPr lang="pl-PL" sz="3600" i="1" dirty="0"/>
            </a:br>
            <a:r>
              <a:rPr lang="pl-PL" sz="3600" i="1" dirty="0"/>
              <a:t>Wydziału Inwestycji i Drogownictwa</a:t>
            </a:r>
            <a:endParaRPr lang="pl-PL" i="1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702C80F6-E7C5-4B66-9B33-601BB79E4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094010"/>
            <a:ext cx="3781302" cy="4525963"/>
          </a:xfr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4487753-35A8-4B77-9696-EB007D552769}"/>
              </a:ext>
            </a:extLst>
          </p:cNvPr>
          <p:cNvSpPr txBox="1"/>
          <p:nvPr/>
        </p:nvSpPr>
        <p:spPr>
          <a:xfrm>
            <a:off x="0" y="638132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i="1" dirty="0">
                <a:solidFill>
                  <a:schemeClr val="bg1">
                    <a:lumMod val="75000"/>
                  </a:schemeClr>
                </a:solidFill>
              </a:rPr>
              <a:t>M. Szczepanowski</a:t>
            </a:r>
          </a:p>
        </p:txBody>
      </p:sp>
    </p:spTree>
    <p:extLst>
      <p:ext uri="{BB962C8B-B14F-4D97-AF65-F5344CB8AC3E}">
        <p14:creationId xmlns:p14="http://schemas.microsoft.com/office/powerpoint/2010/main" val="143734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6909333B-A89B-4DFA-9854-4D4DD10068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108257"/>
              </p:ext>
            </p:extLst>
          </p:nvPr>
        </p:nvGraphicFramePr>
        <p:xfrm>
          <a:off x="263352" y="404664"/>
          <a:ext cx="5472608" cy="5904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473">
                  <a:extLst>
                    <a:ext uri="{9D8B030D-6E8A-4147-A177-3AD203B41FA5}">
                      <a16:colId xmlns:a16="http://schemas.microsoft.com/office/drawing/2014/main" val="146174356"/>
                    </a:ext>
                  </a:extLst>
                </a:gridCol>
                <a:gridCol w="2359216">
                  <a:extLst>
                    <a:ext uri="{9D8B030D-6E8A-4147-A177-3AD203B41FA5}">
                      <a16:colId xmlns:a16="http://schemas.microsoft.com/office/drawing/2014/main" val="1395021348"/>
                    </a:ext>
                  </a:extLst>
                </a:gridCol>
                <a:gridCol w="1392324">
                  <a:extLst>
                    <a:ext uri="{9D8B030D-6E8A-4147-A177-3AD203B41FA5}">
                      <a16:colId xmlns:a16="http://schemas.microsoft.com/office/drawing/2014/main" val="3690065120"/>
                    </a:ext>
                  </a:extLst>
                </a:gridCol>
                <a:gridCol w="1121595">
                  <a:extLst>
                    <a:ext uri="{9D8B030D-6E8A-4147-A177-3AD203B41FA5}">
                      <a16:colId xmlns:a16="http://schemas.microsoft.com/office/drawing/2014/main" val="2615416629"/>
                    </a:ext>
                  </a:extLst>
                </a:gridCol>
              </a:tblGrid>
              <a:tr h="578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Lp.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Lokalizacja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Gmina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Długość         mb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06934950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Ludwinów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Dąbrówka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950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20532178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Stary Kraszew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Klembów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50143381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Dobczyn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Klembów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25479305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Kuligów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Dąbrówka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92199308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Sulejów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Jadów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1170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17445168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Strachów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Jadów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1715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16937659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Poniatowskiego przejazd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Kobyłka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09802612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Rojków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Poświętne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42774316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9.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Cięciwa-Zabraniec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Wołomin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1350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20643247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10.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Poświętne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Poświętne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90500833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Zawady-Radzymin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Radzymin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36561059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Słupno ul. Spacerowa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Radzymin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240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55030795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13.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Słupno  ul. Kozia Góra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Radzymin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58002377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Borki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Radzymin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4836132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15.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Kąty Wielgi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Strachówka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0038756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16.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Kury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Tłuszcz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1759502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17.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Mokra Wieś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Tłuszcz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41276343"/>
                  </a:ext>
                </a:extLst>
              </a:tr>
              <a:tr h="280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18.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Majdan-Mostówka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Wołomin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44449489"/>
                  </a:ext>
                </a:extLst>
              </a:tr>
              <a:tr h="28034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Razem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17 725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63147124"/>
                  </a:ext>
                </a:extLst>
              </a:tr>
            </a:tbl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id="{C62BFCD9-2E2B-4FD4-A9CC-A60C05C7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648" y="692696"/>
            <a:ext cx="5414392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Wykaz wykonanych nakładek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329C7EB-2A57-41A1-B48C-0D5CBD8D9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420888"/>
            <a:ext cx="543589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C62BFCD9-2E2B-4FD4-A9CC-A60C05C7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476672"/>
            <a:ext cx="5414392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Wykaz wyremontowanych dróg</a:t>
            </a:r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A5066224-E426-4010-8ADB-BB0023012E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637188"/>
              </p:ext>
            </p:extLst>
          </p:nvPr>
        </p:nvGraphicFramePr>
        <p:xfrm>
          <a:off x="5594113" y="116632"/>
          <a:ext cx="6408712" cy="6730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603">
                  <a:extLst>
                    <a:ext uri="{9D8B030D-6E8A-4147-A177-3AD203B41FA5}">
                      <a16:colId xmlns:a16="http://schemas.microsoft.com/office/drawing/2014/main" val="2805453515"/>
                    </a:ext>
                  </a:extLst>
                </a:gridCol>
                <a:gridCol w="4375989">
                  <a:extLst>
                    <a:ext uri="{9D8B030D-6E8A-4147-A177-3AD203B41FA5}">
                      <a16:colId xmlns:a16="http://schemas.microsoft.com/office/drawing/2014/main" val="300241558"/>
                    </a:ext>
                  </a:extLst>
                </a:gridCol>
                <a:gridCol w="1504120">
                  <a:extLst>
                    <a:ext uri="{9D8B030D-6E8A-4147-A177-3AD203B41FA5}">
                      <a16:colId xmlns:a16="http://schemas.microsoft.com/office/drawing/2014/main" val="3509534675"/>
                    </a:ext>
                  </a:extLst>
                </a:gridCol>
              </a:tblGrid>
              <a:tr h="224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 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 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 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2079242034"/>
                  </a:ext>
                </a:extLst>
              </a:tr>
              <a:tr h="244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Przebudowa ul. Krechowieckiej w Kobyłce, gm. Kobyłka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1300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2686370349"/>
                  </a:ext>
                </a:extLst>
              </a:tr>
              <a:tr h="244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2.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Przebudowa ul Szpitalnej w Ząbkach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3498642056"/>
                  </a:ext>
                </a:extLst>
              </a:tr>
              <a:tr h="14675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3.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Przebudowa drogi powiatowej Nr 4306 na odcinku Radzymin - Zawady, gm. Radzymin 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Czyli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1. POW od ronda do ul. Leśnej 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2. POW od ul. Leśnej w kierunku Zawad (nakładka własnymi siłami)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860 + 1150 (długość ujęta w nakładkach) 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4244967576"/>
                  </a:ext>
                </a:extLst>
              </a:tr>
              <a:tr h="489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4.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Przebudowa drogi powiatowej Nr 4302W ul. Wróblewskiego w Radzyminie, gm. Radzymin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885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3053761"/>
                  </a:ext>
                </a:extLst>
              </a:tr>
              <a:tr h="733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5.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Przebudowa ciągu drogowego Kuligów-Józefów-Kowalicha-Marianów, gm. Dąbrówka (zakupiono masę i ułożono siłami własnymi)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920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3686670736"/>
                  </a:ext>
                </a:extLst>
              </a:tr>
              <a:tr h="489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6.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Przebudową drogi powiatowej nr 4314W na odcinku Majdan – Poświętne (odcinek w gm. Poświętne)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2144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3721936763"/>
                  </a:ext>
                </a:extLst>
              </a:tr>
              <a:tr h="489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Przebudowa drogi powiatowej nr 4344W od m. Jadów do m. Myszadła, gm. Jadów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2880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2686540957"/>
                  </a:ext>
                </a:extLst>
              </a:tr>
              <a:tr h="733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8.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Przebudowa drogi powiatowej nr 4339W w miejscowości Strachów gm. Jadów (zakupiono masę i ułożono siłami własnymi)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1715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2947925741"/>
                  </a:ext>
                </a:extLst>
              </a:tr>
              <a:tr h="1222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9.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Rozbudowa drogi powiatowej nr 4334W ulicy Wołomińskiej na odcinku od drogi wojewódzkiej nr 634 do projektowanego skrzyżowania z ulicami Kolejową i Warszawską w Ostrówku wraz z tym skrzyżowaniem i fragmentami ulic Kolejowej i Warszawskiej w m. Lipka, gm. Klembów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880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3655366779"/>
                  </a:ext>
                </a:extLst>
              </a:tr>
              <a:tr h="244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 </a:t>
                      </a:r>
                      <a:endParaRPr lang="pl-P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Łącznie [km]</a:t>
                      </a:r>
                      <a:endParaRPr lang="pl-PL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11,714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23" marR="58923" marT="0" marB="0"/>
                </a:tc>
                <a:extLst>
                  <a:ext uri="{0D108BD9-81ED-4DB2-BD59-A6C34878D82A}">
                    <a16:rowId xmlns:a16="http://schemas.microsoft.com/office/drawing/2014/main" val="1291337782"/>
                  </a:ext>
                </a:extLst>
              </a:tr>
            </a:tbl>
          </a:graphicData>
        </a:graphic>
      </p:graphicFrame>
      <p:pic>
        <p:nvPicPr>
          <p:cNvPr id="14" name="Obraz 13">
            <a:extLst>
              <a:ext uri="{FF2B5EF4-FFF2-40B4-BE49-F238E27FC236}">
                <a16:creationId xmlns:a16="http://schemas.microsoft.com/office/drawing/2014/main" id="{D3B31EC3-9514-4507-9590-7D922D8C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225"/>
            <a:ext cx="6210091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Przebudowa ulicy </a:t>
            </a:r>
            <a:r>
              <a:rPr lang="pl-PL" b="1" dirty="0" err="1"/>
              <a:t>Krechowieckiej</a:t>
            </a:r>
            <a:r>
              <a:rPr lang="pl-PL" b="1" dirty="0"/>
              <a:t> (Kobyłka)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23392" y="5661248"/>
            <a:ext cx="109728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Wykonanie wyniesionego skrzyżowania</a:t>
            </a:r>
            <a:r>
              <a:rPr kumimoji="0" lang="pl-PL" sz="4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oraz nakładki asfaltowej na długości 1301 mb, remont i dobudowa brakującego odcinka kanalizacji deszczowej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904 </a:t>
            </a:r>
            <a:r>
              <a:rPr lang="pl-PL" sz="4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850</a:t>
            </a:r>
            <a:r>
              <a:rPr lang="pl-PL" sz="4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,03 zł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38BCB85-CB24-4020-B046-311C24D50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03385"/>
            <a:ext cx="8270603" cy="438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Przebudowa chodnika w ul. Piłsudskiego (Ząbki)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3143672" y="5589240"/>
            <a:ext cx="6192688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 odcinku od ul. 3 maja do ul. Skorupki 370 mb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165 120,78</a:t>
            </a: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0E63B2E-0B56-48B5-B924-D208185E2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10618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Przebudowa ul. Szpitalnej (Ząbki)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479376" y="5589240"/>
            <a:ext cx="1116124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Przebudowa nawierzchni i budowa kanalizacji deszczowej, 130 mb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462</a:t>
            </a:r>
            <a:r>
              <a:rPr lang="pl-PL" sz="24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343,8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1B7C67-217E-4764-9890-8BB552462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96752"/>
            <a:ext cx="8800256" cy="45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Przebudowa drogi powiatowej nr 4306W (Radzymin-Zawady)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9120336" y="2204864"/>
            <a:ext cx="2808312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Wykonanie </a:t>
            </a:r>
            <a:b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nawierzchni 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 odcinku ok. </a:t>
            </a: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1100 mb</a:t>
            </a:r>
            <a:endParaRPr kumimoji="0" lang="pl-PL" sz="2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624 618,67zł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289D49-F61C-4FD5-BFE8-673B1166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772816"/>
            <a:ext cx="855860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Przebudowa drogi powiatowej nr 4302W (Radzymin, ul. Wróblewskiego)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464152" y="2708920"/>
            <a:ext cx="4176464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Przebudowa</a:t>
            </a:r>
            <a:r>
              <a:rPr kumimoji="0" lang="pl-PL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drogi na długości 885,27 m wraz z odwodnieniem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baseline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661 233,37 zł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M\Desktop\prezentacja\DSC_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772815"/>
            <a:ext cx="6875697" cy="4554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859</Words>
  <Application>Microsoft Office PowerPoint</Application>
  <PresentationFormat>Panoramiczny</PresentationFormat>
  <Paragraphs>189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Motyw pakietu Office</vt:lpstr>
      <vt:lpstr>Najważniejsze inwestycje  drogowe  w 2016 roku</vt:lpstr>
      <vt:lpstr>Wyremontowane nawierzchnie</vt:lpstr>
      <vt:lpstr>Wykaz wykonanych nakładek</vt:lpstr>
      <vt:lpstr>Wykaz wyremontowanych dróg</vt:lpstr>
      <vt:lpstr>Przebudowa ulicy Krechowieckiej (Kobyłka)</vt:lpstr>
      <vt:lpstr>Przebudowa chodnika w ul. Piłsudskiego (Ząbki)</vt:lpstr>
      <vt:lpstr>Przebudowa ul. Szpitalnej (Ząbki)</vt:lpstr>
      <vt:lpstr>Przebudowa drogi powiatowej nr 4306W (Radzymin-Zawady)</vt:lpstr>
      <vt:lpstr>Przebudowa drogi powiatowej nr 4302W (Radzymin, ul. Wróblewskiego)</vt:lpstr>
      <vt:lpstr>Przebudowa ciągu drogowego Kuligów-Józefów-Kowalicha-Marianów (Dąbrówka)</vt:lpstr>
      <vt:lpstr>Projekt przebudowy wraz z przebudową drogi powiatowej nr 4214W (Majdan-Poświętne)</vt:lpstr>
      <vt:lpstr>Przebudowa drogi powiatowej nr 4344W (Jadów-Myszadła)</vt:lpstr>
      <vt:lpstr>Rozbudowa drogi powiatowej nr 4334W (gm. Klembów, msc. Ostrówek)</vt:lpstr>
      <vt:lpstr>Ogółem na remonty i inwestycje drogowe  w 2016 roku wydano</vt:lpstr>
      <vt:lpstr>Wydatki niewygasające</vt:lpstr>
      <vt:lpstr>Modernizacja skrzyżowania w ul. Wileńskiej  i ul. Ogrodowej (Wołomin)</vt:lpstr>
      <vt:lpstr>Projekt przebudowy drogi powiatowej nr 4316W  (gm. Wołomin, od ronda w Majdanie do cmentarza)</vt:lpstr>
      <vt:lpstr>Projekt i budowa ronda na skrzyżowaniu ulic Warszawskiej i Kościuszki (Tłuszcz)</vt:lpstr>
      <vt:lpstr>Przebudowa mostu w ciągu drogi powiatowej nr 4314W (Poświętne - Turze)</vt:lpstr>
      <vt:lpstr>Najważniejsze inwestycje kubaturowe w 2016 roku</vt:lpstr>
      <vt:lpstr>Adaptacja budynku na potrzeby ZSS w Radzyminie wraz z budową nowego skrzydła na cele administracyjno-biurowe (Radzymin) zadanie wieloletnie</vt:lpstr>
      <vt:lpstr>Rozbudowa budynku LO w Radzyminie wraz z salą gimnastyczną (Radzymin) zadanie wieloletnie</vt:lpstr>
      <vt:lpstr>Budowa bazy dla WiD w Zagościńcu (Wołomin) zadanie wieloletnie</vt:lpstr>
      <vt:lpstr>Odtworzenie rowów przydrożnych</vt:lpstr>
      <vt:lpstr>Opracowanie: Wydział Kultury, Promocji i Sportu na podstawie danych Wydziału Inwestycji i Drogownictwa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Wydział  Inwestycji i Drogownictwa  w 2015 roku</dc:title>
  <dc:creator>A0809</dc:creator>
  <cp:lastModifiedBy>M.Szczepanowski</cp:lastModifiedBy>
  <cp:revision>58</cp:revision>
  <cp:lastPrinted>2017-06-29T07:22:13Z</cp:lastPrinted>
  <dcterms:created xsi:type="dcterms:W3CDTF">2016-06-15T11:44:49Z</dcterms:created>
  <dcterms:modified xsi:type="dcterms:W3CDTF">2017-06-29T09:53:08Z</dcterms:modified>
</cp:coreProperties>
</file>